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2" r:id="rId3"/>
    <p:sldId id="270" r:id="rId4"/>
    <p:sldId id="271" r:id="rId5"/>
    <p:sldId id="285" r:id="rId6"/>
    <p:sldId id="286" r:id="rId7"/>
    <p:sldId id="282" r:id="rId8"/>
    <p:sldId id="274" r:id="rId9"/>
    <p:sldId id="283" r:id="rId10"/>
    <p:sldId id="284" r:id="rId11"/>
    <p:sldId id="279" r:id="rId12"/>
    <p:sldId id="287" r:id="rId13"/>
    <p:sldId id="28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2CF"/>
    <a:srgbClr val="108014"/>
    <a:srgbClr val="143524"/>
    <a:srgbClr val="008000"/>
    <a:srgbClr val="2B5600"/>
    <a:srgbClr val="008080"/>
    <a:srgbClr val="008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7" autoAdjust="0"/>
    <p:restoredTop sz="94552" autoAdjust="0"/>
  </p:normalViewPr>
  <p:slideViewPr>
    <p:cSldViewPr snapToGrid="0" snapToObjects="1">
      <p:cViewPr varScale="1">
        <p:scale>
          <a:sx n="102" d="100"/>
          <a:sy n="102" d="100"/>
        </p:scale>
        <p:origin x="-8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17823-79B5-C649-872C-2678340459C0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9386D-58C6-FD4B-A3D7-DF94D3C31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1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9973F-756A-7A4D-91B6-07EAA26A2B42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B8333-0887-5842-AD10-7A43959AF1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9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Thank you! – 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2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rgbClr val="008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rgbClr val="2B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5180" y="4624668"/>
            <a:ext cx="4364020" cy="555410"/>
          </a:xfrm>
        </p:spPr>
        <p:txBody>
          <a:bodyPr>
            <a:normAutofit/>
          </a:bodyPr>
          <a:lstStyle/>
          <a:p>
            <a:r>
              <a:rPr lang="en-US" dirty="0" smtClean="0"/>
              <a:t>Dream-A-Scene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6700" y="5101875"/>
            <a:ext cx="4254500" cy="748553"/>
          </a:xfrm>
        </p:spPr>
        <p:txBody>
          <a:bodyPr/>
          <a:lstStyle/>
          <a:p>
            <a:r>
              <a:rPr lang="en-US" dirty="0" smtClean="0"/>
              <a:t>Christine Talbot, Kenneth Hall, </a:t>
            </a:r>
          </a:p>
          <a:p>
            <a:r>
              <a:rPr lang="en-US" dirty="0" err="1" smtClean="0"/>
              <a:t>Yongkang</a:t>
            </a:r>
            <a:r>
              <a:rPr lang="en-US" dirty="0" smtClean="0"/>
              <a:t> Liu, Grace </a:t>
            </a:r>
            <a:r>
              <a:rPr lang="en-US" dirty="0" err="1" smtClean="0"/>
              <a:t>Christenbery</a:t>
            </a:r>
            <a:endParaRPr lang="en-US" dirty="0" smtClean="0"/>
          </a:p>
        </p:txBody>
      </p:sp>
      <p:pic>
        <p:nvPicPr>
          <p:cNvPr id="8" name="Picture 7" descr="Screen Shot 2012-08-26 at 9.2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9" y="5641304"/>
            <a:ext cx="2471431" cy="1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5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Adjustment of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Docking of ClipArt windows</a:t>
            </a:r>
          </a:p>
          <a:p>
            <a:r>
              <a:rPr lang="en-US" dirty="0" smtClean="0"/>
              <a:t>Menu option for background changes</a:t>
            </a:r>
          </a:p>
          <a:p>
            <a:r>
              <a:rPr lang="en-US" dirty="0" smtClean="0"/>
              <a:t>Join button feature</a:t>
            </a:r>
          </a:p>
          <a:p>
            <a:r>
              <a:rPr lang="en-US" dirty="0" smtClean="0"/>
              <a:t>Six ClipArt areas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prototype-so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38" y="3121551"/>
            <a:ext cx="5930162" cy="34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5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Usages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Menu</a:t>
            </a:r>
          </a:p>
          <a:p>
            <a:pPr lvl="1"/>
            <a:r>
              <a:rPr lang="en-US" dirty="0" smtClean="0"/>
              <a:t>Join Feature</a:t>
            </a:r>
          </a:p>
          <a:p>
            <a:r>
              <a:rPr lang="en-US" dirty="0" smtClean="0"/>
              <a:t>Drag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Remove</a:t>
            </a:r>
          </a:p>
          <a:p>
            <a:r>
              <a:rPr lang="en-US" dirty="0" smtClean="0"/>
              <a:t>Rotate</a:t>
            </a:r>
          </a:p>
          <a:p>
            <a:r>
              <a:rPr lang="en-US" dirty="0" smtClean="0"/>
              <a:t>Resize</a:t>
            </a:r>
          </a:p>
          <a:p>
            <a:r>
              <a:rPr lang="en-US" dirty="0" smtClean="0"/>
              <a:t>Flick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01" y="4328873"/>
            <a:ext cx="1439499" cy="1552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27" y="1768199"/>
            <a:ext cx="1588269" cy="1723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609" y="2192527"/>
            <a:ext cx="1909345" cy="1493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019" y="3686413"/>
            <a:ext cx="2214096" cy="1381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115" y="4644637"/>
            <a:ext cx="2200354" cy="13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53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Major Objects:</a:t>
            </a:r>
          </a:p>
          <a:p>
            <a:pPr lvl="1"/>
            <a:r>
              <a:rPr lang="en-US" dirty="0" smtClean="0"/>
              <a:t>Grid Layout for Screen Placeholders</a:t>
            </a:r>
          </a:p>
          <a:p>
            <a:pPr lvl="1"/>
            <a:r>
              <a:rPr lang="en-US" dirty="0" smtClean="0"/>
              <a:t>ClipArt Library Bar</a:t>
            </a:r>
          </a:p>
          <a:p>
            <a:pPr lvl="1"/>
            <a:r>
              <a:rPr lang="en-US" dirty="0" smtClean="0"/>
              <a:t>Context Menu for Background area</a:t>
            </a:r>
          </a:p>
          <a:p>
            <a:pPr lvl="1"/>
            <a:r>
              <a:rPr lang="en-US" dirty="0" smtClean="0"/>
              <a:t>Drag/Drop Functions</a:t>
            </a:r>
          </a:p>
          <a:p>
            <a:pPr lvl="1"/>
            <a:r>
              <a:rPr lang="en-US" dirty="0" smtClean="0"/>
              <a:t>Animations for Join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9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1462" y="1984176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DEMO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145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01462" y="1390742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5" name="Picture 4" descr="Screen Shot 2012-08-26 at 9.2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9" y="5641304"/>
            <a:ext cx="2471431" cy="11148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1462" y="1984176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5646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Christine Talbot – System Designer</a:t>
            </a:r>
          </a:p>
          <a:p>
            <a:r>
              <a:rPr lang="en-US" dirty="0" smtClean="0"/>
              <a:t>Kenneth Hall – Interface Designer</a:t>
            </a:r>
          </a:p>
          <a:p>
            <a:r>
              <a:rPr lang="en-US" dirty="0" err="1" smtClean="0"/>
              <a:t>Yongkang</a:t>
            </a:r>
            <a:r>
              <a:rPr lang="en-US" dirty="0" smtClean="0"/>
              <a:t> Liu – Programmer</a:t>
            </a:r>
          </a:p>
          <a:p>
            <a:r>
              <a:rPr lang="en-US" dirty="0" smtClean="0"/>
              <a:t>Grace </a:t>
            </a:r>
            <a:r>
              <a:rPr lang="en-US" dirty="0" err="1" smtClean="0"/>
              <a:t>Christenbery</a:t>
            </a:r>
            <a:r>
              <a:rPr lang="en-US" dirty="0" smtClean="0"/>
              <a:t> – Programmer</a:t>
            </a:r>
          </a:p>
          <a:p>
            <a:endParaRPr lang="en-US" dirty="0"/>
          </a:p>
          <a:p>
            <a:r>
              <a:rPr lang="en-US" dirty="0" smtClean="0"/>
              <a:t>PROJECT NAME:</a:t>
            </a:r>
          </a:p>
          <a:p>
            <a:pPr lvl="1"/>
            <a:r>
              <a:rPr lang="en-US" dirty="0" smtClean="0"/>
              <a:t>Dream-A-Scene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7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PixelSense</a:t>
            </a:r>
            <a:r>
              <a:rPr lang="en-US" dirty="0"/>
              <a:t> </a:t>
            </a:r>
            <a:r>
              <a:rPr lang="en-US" dirty="0" smtClean="0"/>
              <a:t>Surface </a:t>
            </a:r>
            <a:endParaRPr lang="en-US" dirty="0" smtClean="0"/>
          </a:p>
          <a:p>
            <a:r>
              <a:rPr lang="en-US" dirty="0" err="1" smtClean="0"/>
              <a:t>ImgainOn</a:t>
            </a:r>
            <a:r>
              <a:rPr lang="en-US" dirty="0" smtClean="0"/>
              <a:t> </a:t>
            </a:r>
            <a:r>
              <a:rPr lang="en-US" dirty="0" err="1" smtClean="0"/>
              <a:t>StoryJar</a:t>
            </a:r>
            <a:r>
              <a:rPr lang="en-US" dirty="0" smtClean="0"/>
              <a:t>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Create </a:t>
            </a:r>
            <a:r>
              <a:rPr lang="en-US" dirty="0" smtClean="0"/>
              <a:t>Scenes from ClipArt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toryja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55" y="3032193"/>
            <a:ext cx="4368682" cy="3657600"/>
          </a:xfrm>
          <a:prstGeom prst="rect">
            <a:avLst/>
          </a:prstGeom>
        </p:spPr>
      </p:pic>
      <p:pic>
        <p:nvPicPr>
          <p:cNvPr id="5" name="Picture 4" descr="storyj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87" y="484094"/>
            <a:ext cx="3175000" cy="2641600"/>
          </a:xfrm>
          <a:prstGeom prst="rect">
            <a:avLst/>
          </a:prstGeom>
        </p:spPr>
      </p:pic>
      <p:pic>
        <p:nvPicPr>
          <p:cNvPr id="4" name="Picture 3" descr="imagin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3712539"/>
            <a:ext cx="4381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User </a:t>
            </a:r>
            <a:r>
              <a:rPr lang="en-US" dirty="0" smtClean="0"/>
              <a:t>Groups &amp; 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User Groups</a:t>
            </a:r>
          </a:p>
          <a:p>
            <a:pPr lvl="1"/>
            <a:r>
              <a:rPr lang="en-US" dirty="0" smtClean="0"/>
              <a:t>Academic </a:t>
            </a:r>
            <a:r>
              <a:rPr lang="en-US" dirty="0" smtClean="0"/>
              <a:t>Groups</a:t>
            </a:r>
          </a:p>
          <a:p>
            <a:pPr lvl="2"/>
            <a:r>
              <a:rPr lang="en-US" dirty="0" smtClean="0"/>
              <a:t>Teachers with Students</a:t>
            </a:r>
          </a:p>
          <a:p>
            <a:pPr lvl="1"/>
            <a:r>
              <a:rPr lang="en-US" dirty="0" smtClean="0"/>
              <a:t>Families</a:t>
            </a:r>
          </a:p>
          <a:p>
            <a:pPr lvl="2"/>
            <a:r>
              <a:rPr lang="en-US" dirty="0" smtClean="0"/>
              <a:t>Parents with Children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Stakeholders</a:t>
            </a:r>
          </a:p>
          <a:p>
            <a:pPr lvl="1"/>
            <a:r>
              <a:rPr lang="en-US" dirty="0" smtClean="0"/>
              <a:t>Museum </a:t>
            </a:r>
            <a:r>
              <a:rPr lang="en-US" dirty="0"/>
              <a:t>Administrators</a:t>
            </a:r>
          </a:p>
          <a:p>
            <a:pPr lvl="2"/>
            <a:r>
              <a:rPr lang="en-US" dirty="0"/>
              <a:t>Goals:</a:t>
            </a:r>
          </a:p>
          <a:p>
            <a:pPr lvl="3"/>
            <a:r>
              <a:rPr lang="en-US" dirty="0"/>
              <a:t>Make money from device</a:t>
            </a:r>
          </a:p>
          <a:p>
            <a:pPr lvl="3"/>
            <a:r>
              <a:rPr lang="en-US" dirty="0"/>
              <a:t>Spur more interest in the museum</a:t>
            </a:r>
          </a:p>
          <a:p>
            <a:pPr lvl="1"/>
            <a:r>
              <a:rPr lang="en-US" dirty="0"/>
              <a:t>Application Support</a:t>
            </a:r>
          </a:p>
          <a:p>
            <a:pPr lvl="2"/>
            <a:r>
              <a:rPr lang="en-US" dirty="0"/>
              <a:t>Goals:</a:t>
            </a:r>
          </a:p>
          <a:p>
            <a:pPr lvl="3"/>
            <a:r>
              <a:rPr lang="en-US" dirty="0"/>
              <a:t>Provide an easy interface</a:t>
            </a:r>
          </a:p>
          <a:p>
            <a:pPr lvl="3"/>
            <a:r>
              <a:rPr lang="en-US" dirty="0"/>
              <a:t>Easy to maintain and support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52" y="3835249"/>
            <a:ext cx="2420446" cy="288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lvl="1"/>
            <a:r>
              <a:rPr lang="en-US" dirty="0" smtClean="0"/>
              <a:t>Persona #1</a:t>
            </a:r>
          </a:p>
          <a:p>
            <a:pPr lvl="2"/>
            <a:r>
              <a:rPr lang="en-US" dirty="0" smtClean="0"/>
              <a:t>Bullets about who they are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Persona #2</a:t>
            </a:r>
          </a:p>
          <a:p>
            <a:pPr lvl="2"/>
            <a:r>
              <a:rPr lang="en-US" dirty="0" smtClean="0"/>
              <a:t>Bullets about who they are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Include a photo of “who” they are  on the right---&gt;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3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lvl="1"/>
            <a:r>
              <a:rPr lang="en-US" dirty="0" smtClean="0"/>
              <a:t>Observations of usage of similar collage creators online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Observations of usage with paper prototypes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Observations of usage with soft prototype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9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Prototype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24" y="2527778"/>
            <a:ext cx="5593130" cy="404895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98474" y="1431994"/>
            <a:ext cx="4780921" cy="469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Museum Setting</a:t>
            </a:r>
          </a:p>
          <a:p>
            <a:r>
              <a:rPr lang="en-US" dirty="0" smtClean="0"/>
              <a:t>Photo Collages</a:t>
            </a:r>
          </a:p>
          <a:p>
            <a:endParaRPr lang="en-US" dirty="0"/>
          </a:p>
          <a:p>
            <a:r>
              <a:rPr lang="en-US" dirty="0" smtClean="0"/>
              <a:t>Concerns:</a:t>
            </a:r>
          </a:p>
          <a:p>
            <a:pPr lvl="1"/>
            <a:r>
              <a:rPr lang="en-US" dirty="0" smtClean="0"/>
              <a:t>Too grid-like</a:t>
            </a:r>
          </a:p>
          <a:p>
            <a:pPr lvl="1"/>
            <a:r>
              <a:rPr lang="en-US" dirty="0" smtClean="0"/>
              <a:t>Doesn’t encourage </a:t>
            </a:r>
          </a:p>
          <a:p>
            <a:pPr marL="457200" lvl="2" indent="0">
              <a:buNone/>
            </a:pPr>
            <a:r>
              <a:rPr lang="en-US" dirty="0" smtClean="0"/>
              <a:t>	sharing</a:t>
            </a:r>
          </a:p>
          <a:p>
            <a:pPr lvl="1"/>
            <a:r>
              <a:rPr lang="en-US" dirty="0" smtClean="0"/>
              <a:t>Ownership of photos</a:t>
            </a:r>
          </a:p>
          <a:p>
            <a:pPr marL="457200" lvl="2" indent="0">
              <a:buNone/>
            </a:pPr>
            <a:r>
              <a:rPr lang="en-US" dirty="0"/>
              <a:t>	</a:t>
            </a:r>
            <a:r>
              <a:rPr lang="en-US" dirty="0" smtClean="0"/>
              <a:t>is an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1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</a:t>
            </a:r>
            <a:r>
              <a:rPr lang="en-US" dirty="0" smtClean="0"/>
              <a:t>Studies with Initial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Study #1</a:t>
            </a:r>
          </a:p>
          <a:p>
            <a:pPr lvl="1"/>
            <a:r>
              <a:rPr lang="en-US" dirty="0" smtClean="0"/>
              <a:t>Cyber </a:t>
            </a:r>
            <a:r>
              <a:rPr lang="en-US" dirty="0"/>
              <a:t>Corps </a:t>
            </a:r>
            <a:r>
              <a:rPr lang="en-US" dirty="0" smtClean="0"/>
              <a:t>lab, two people</a:t>
            </a:r>
          </a:p>
          <a:p>
            <a:pPr lvl="1"/>
            <a:r>
              <a:rPr lang="en-US" dirty="0"/>
              <a:t>Wizard of Oz method</a:t>
            </a:r>
          </a:p>
          <a:p>
            <a:pPr lvl="1"/>
            <a:r>
              <a:rPr lang="en-US" dirty="0" smtClean="0"/>
              <a:t>11 </a:t>
            </a:r>
            <a:r>
              <a:rPr lang="en-US" dirty="0" smtClean="0"/>
              <a:t>suggestions </a:t>
            </a:r>
            <a:r>
              <a:rPr lang="en-US" dirty="0" smtClean="0"/>
              <a:t>and </a:t>
            </a:r>
            <a:r>
              <a:rPr lang="en-US" dirty="0"/>
              <a:t>security </a:t>
            </a:r>
            <a:r>
              <a:rPr lang="en-US" dirty="0" smtClean="0"/>
              <a:t>flaws </a:t>
            </a:r>
            <a:r>
              <a:rPr lang="en-US" dirty="0"/>
              <a:t>regarding personal </a:t>
            </a:r>
            <a:r>
              <a:rPr lang="en-US" dirty="0" smtClean="0"/>
              <a:t>privacy</a:t>
            </a:r>
          </a:p>
          <a:p>
            <a:r>
              <a:rPr lang="en-US" dirty="0" smtClean="0"/>
              <a:t>User Study #2</a:t>
            </a:r>
          </a:p>
          <a:p>
            <a:pPr lvl="1"/>
            <a:r>
              <a:rPr lang="en-US" dirty="0"/>
              <a:t>Future Computing Lab (FCL) researchers, a group of five people</a:t>
            </a:r>
          </a:p>
          <a:p>
            <a:pPr lvl="1"/>
            <a:r>
              <a:rPr lang="en-US" dirty="0"/>
              <a:t>Wizard of Oz method</a:t>
            </a:r>
          </a:p>
          <a:p>
            <a:pPr lvl="1"/>
            <a:r>
              <a:rPr lang="en-US" dirty="0"/>
              <a:t>14 suggestions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 focused on technically-savvy users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71" y="4620494"/>
            <a:ext cx="3172227" cy="17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Re-Designed Prototype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1774" y="1431994"/>
            <a:ext cx="4780921" cy="5006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ImaginOn’s</a:t>
            </a:r>
            <a:r>
              <a:rPr lang="en-US" dirty="0" smtClean="0"/>
              <a:t> Story Jar setting</a:t>
            </a:r>
          </a:p>
          <a:p>
            <a:r>
              <a:rPr lang="en-US" dirty="0" smtClean="0"/>
              <a:t>Children-focused</a:t>
            </a:r>
          </a:p>
          <a:p>
            <a:r>
              <a:rPr lang="en-US" dirty="0" smtClean="0"/>
              <a:t>Scene creation</a:t>
            </a:r>
          </a:p>
          <a:p>
            <a:endParaRPr lang="en-US" dirty="0"/>
          </a:p>
          <a:p>
            <a:r>
              <a:rPr lang="en-US" dirty="0" smtClean="0"/>
              <a:t>Key Features:</a:t>
            </a:r>
          </a:p>
          <a:p>
            <a:pPr lvl="1"/>
            <a:r>
              <a:rPr lang="en-US" dirty="0" smtClean="0"/>
              <a:t>Central moveable workspace with  background</a:t>
            </a:r>
          </a:p>
          <a:p>
            <a:pPr lvl="1"/>
            <a:r>
              <a:rPr lang="en-US" dirty="0" smtClean="0"/>
              <a:t>ClipArt moveable “menus” around edges</a:t>
            </a:r>
          </a:p>
          <a:p>
            <a:pPr lvl="1"/>
            <a:r>
              <a:rPr lang="en-US" dirty="0" smtClean="0"/>
              <a:t>Ability to drag ClipArt onto scene</a:t>
            </a:r>
          </a:p>
          <a:p>
            <a:pPr lvl="2"/>
            <a:r>
              <a:rPr lang="en-US" dirty="0" smtClean="0"/>
              <a:t>Rotate, Zoom, Move</a:t>
            </a:r>
          </a:p>
          <a:p>
            <a:pPr lvl="1"/>
            <a:r>
              <a:rPr lang="en-US" dirty="0" smtClean="0"/>
              <a:t>Ability to change scenes</a:t>
            </a:r>
          </a:p>
          <a:p>
            <a:pPr lvl="1"/>
            <a:r>
              <a:rPr lang="en-US" dirty="0" smtClean="0"/>
              <a:t>Ability to reset scene</a:t>
            </a:r>
            <a:endParaRPr lang="en-US" dirty="0"/>
          </a:p>
        </p:txBody>
      </p:sp>
      <p:pic>
        <p:nvPicPr>
          <p:cNvPr id="8" name="Picture 7" descr="IMG_20130409_141914_63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8" b="21561"/>
          <a:stretch/>
        </p:blipFill>
        <p:spPr>
          <a:xfrm>
            <a:off x="175745" y="1600200"/>
            <a:ext cx="3866029" cy="42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4909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Custom 1">
      <a:dk1>
        <a:sysClr val="windowText" lastClr="000000"/>
      </a:dk1>
      <a:lt1>
        <a:sysClr val="window" lastClr="FFFFFF"/>
      </a:lt1>
      <a:dk2>
        <a:srgbClr val="194431"/>
      </a:dk2>
      <a:lt2>
        <a:srgbClr val="FFFFFF"/>
      </a:lt2>
      <a:accent1>
        <a:srgbClr val="163524"/>
      </a:accent1>
      <a:accent2>
        <a:srgbClr val="800080"/>
      </a:accent2>
      <a:accent3>
        <a:srgbClr val="0000FF"/>
      </a:accent3>
      <a:accent4>
        <a:srgbClr val="FF0000"/>
      </a:accent4>
      <a:accent5>
        <a:srgbClr val="FF8000"/>
      </a:accent5>
      <a:accent6>
        <a:srgbClr val="408000"/>
      </a:accent6>
      <a:hlink>
        <a:srgbClr val="0000FF"/>
      </a:hlink>
      <a:folHlink>
        <a:srgbClr val="800080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13044</TotalTime>
  <Words>359</Words>
  <Application>Microsoft Macintosh PowerPoint</Application>
  <PresentationFormat>On-screen Show (4:3)</PresentationFormat>
  <Paragraphs>126</Paragraphs>
  <Slides>14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Advantage</vt:lpstr>
      <vt:lpstr>Dream-A-Scene</vt:lpstr>
      <vt:lpstr>Introductions</vt:lpstr>
      <vt:lpstr>Project Purpose</vt:lpstr>
      <vt:lpstr>Key User Groups &amp; Stakeholders</vt:lpstr>
      <vt:lpstr>Design Method - Personas</vt:lpstr>
      <vt:lpstr>Design Method - Observation</vt:lpstr>
      <vt:lpstr>Initial Prototype</vt:lpstr>
      <vt:lpstr>User Studies with Initial Prototype</vt:lpstr>
      <vt:lpstr>Re-Designed Prototype</vt:lpstr>
      <vt:lpstr>Adjustment of Design</vt:lpstr>
      <vt:lpstr>Gesture Usages</vt:lpstr>
      <vt:lpstr>System Design</vt:lpstr>
      <vt:lpstr>PowerPoint Presentation</vt:lpstr>
      <vt:lpstr>PowerPoint Presentation</vt:lpstr>
    </vt:vector>
  </TitlesOfParts>
  <Company>TIAA-CREF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Talbot</dc:creator>
  <cp:lastModifiedBy>Christine Talbot</cp:lastModifiedBy>
  <cp:revision>150</cp:revision>
  <cp:lastPrinted>2012-09-01T17:37:49Z</cp:lastPrinted>
  <dcterms:created xsi:type="dcterms:W3CDTF">2012-08-27T01:17:11Z</dcterms:created>
  <dcterms:modified xsi:type="dcterms:W3CDTF">2013-04-25T01:16:24Z</dcterms:modified>
</cp:coreProperties>
</file>